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07" r:id="rId2"/>
  </p:sldMasterIdLst>
  <p:notesMasterIdLst>
    <p:notesMasterId r:id="rId39"/>
  </p:notesMasterIdLst>
  <p:sldIdLst>
    <p:sldId id="276" r:id="rId3"/>
    <p:sldId id="348" r:id="rId4"/>
    <p:sldId id="406" r:id="rId5"/>
    <p:sldId id="415" r:id="rId6"/>
    <p:sldId id="446" r:id="rId7"/>
    <p:sldId id="464" r:id="rId8"/>
    <p:sldId id="465" r:id="rId9"/>
    <p:sldId id="466" r:id="rId10"/>
    <p:sldId id="467" r:id="rId11"/>
    <p:sldId id="468" r:id="rId12"/>
    <p:sldId id="480" r:id="rId13"/>
    <p:sldId id="469" r:id="rId14"/>
    <p:sldId id="434" r:id="rId15"/>
    <p:sldId id="394" r:id="rId16"/>
    <p:sldId id="395" r:id="rId17"/>
    <p:sldId id="399" r:id="rId18"/>
    <p:sldId id="448" r:id="rId19"/>
    <p:sldId id="389" r:id="rId20"/>
    <p:sldId id="346" r:id="rId21"/>
    <p:sldId id="447" r:id="rId22"/>
    <p:sldId id="449" r:id="rId23"/>
    <p:sldId id="450" r:id="rId24"/>
    <p:sldId id="451" r:id="rId25"/>
    <p:sldId id="452" r:id="rId26"/>
    <p:sldId id="453" r:id="rId27"/>
    <p:sldId id="454" r:id="rId28"/>
    <p:sldId id="470" r:id="rId29"/>
    <p:sldId id="471" r:id="rId30"/>
    <p:sldId id="472" r:id="rId31"/>
    <p:sldId id="478" r:id="rId32"/>
    <p:sldId id="473" r:id="rId33"/>
    <p:sldId id="479" r:id="rId34"/>
    <p:sldId id="474" r:id="rId35"/>
    <p:sldId id="477" r:id="rId36"/>
    <p:sldId id="459" r:id="rId37"/>
    <p:sldId id="460" r:id="rId3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FF00"/>
    <a:srgbClr val="FF3399"/>
    <a:srgbClr val="FF0066"/>
    <a:srgbClr val="FF3300"/>
    <a:srgbClr val="FF99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7" autoAdjust="0"/>
    <p:restoredTop sz="94660"/>
  </p:normalViewPr>
  <p:slideViewPr>
    <p:cSldViewPr snapToObjects="1">
      <p:cViewPr varScale="1">
        <p:scale>
          <a:sx n="87" d="100"/>
          <a:sy n="87" d="100"/>
        </p:scale>
        <p:origin x="-17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1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F9759D6-14DC-4AF2-9A8D-7B8AA9516C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843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523C04-C899-4489-BB5A-EC16E8F25D49}" type="slidenum">
              <a:rPr lang="pt-BR" smtClean="0"/>
              <a:pPr/>
              <a:t>15</a:t>
            </a:fld>
            <a:endParaRPr lang="pt-B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0598B0-C25C-49FB-A0DD-45D6538B65B2}" type="slidenum">
              <a:rPr lang="pt-BR" smtClean="0"/>
              <a:pPr/>
              <a:t>16</a:t>
            </a:fld>
            <a:endParaRPr lang="pt-B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475A7-C741-4F6D-AF72-CE92865D798F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475A7-C741-4F6D-AF72-CE92865D798F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136ED-DF90-4C90-B70C-2D92A66B31AF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475A7-C741-4F6D-AF72-CE92865D798F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475A7-C741-4F6D-AF72-CE92865D798F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475A7-C741-4F6D-AF72-CE92865D798F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475A7-C741-4F6D-AF72-CE92865D798F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136ED-DF90-4C90-B70C-2D92A66B31AF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136ED-DF90-4C90-B70C-2D92A66B31AF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59D6-14DC-4AF2-9A8D-7B8AA9516C5F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1267E-FAE8-4FB0-93CD-5C338BF6AA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BFF08-C102-46AF-B06D-4B728B1F1A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1F14D-5B1D-483A-9230-9ECD4C6FF5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pitchFamily="18" charset="0"/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019800"/>
            <a:ext cx="1905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19800"/>
            <a:ext cx="28956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19800"/>
            <a:ext cx="1905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B2F94-F932-4AA6-A508-D079922D83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C8663-38D0-437E-A104-163902FC1E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F2CD4-DA52-4B44-B687-E864FA9880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1150-35BE-44FF-A95F-13F2899546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4BA03-F892-4F79-BD19-752866F4F9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7BCE0-7976-4233-9C8E-88D1FD472D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9A442-6587-4365-94ED-1C1CC5681B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7B065-5E5B-4BF2-BA3C-8260FB2407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D8812-43E8-49B5-9133-3A1779862D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F3C1E-1284-400D-8E8A-7A4FB7139A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DF4CD-7DAB-4F02-AEFF-5CD46C203A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181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181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ACDC1-5F3B-4578-A58E-5FE5D97034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043BD-010D-4E54-905B-84E2AFA0E1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3DC4F-A9D2-44CD-9325-061B80AD12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C170-B04C-4476-A285-6028F72875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7043F-CF47-4960-A228-DA033D276D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D932E-0283-4F32-9787-C3C4540946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BF249-5E01-46BD-A870-21647393F5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6A4D5-3DFD-4930-A040-A4BD3F2C52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0DDB7-22C8-43E4-8D3F-B50599CE0A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F5E"/>
            </a:gs>
            <a:gs pos="50000">
              <a:srgbClr val="0066CC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7B01286-360E-47DF-9122-7C8836CAF0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F5E"/>
            </a:gs>
            <a:gs pos="50000">
              <a:srgbClr val="0066CC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67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9436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943600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7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9436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>
              <a:defRPr/>
            </a:pPr>
            <a:fld id="{AA3B260E-C176-4BC5-AB2B-F9DCACBC68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8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063" y="3929066"/>
            <a:ext cx="8078787" cy="998537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4000" dirty="0" smtClean="0">
                <a:solidFill>
                  <a:srgbClr val="FFFF99"/>
                </a:solidFill>
                <a:latin typeface="Bodoni MT Black" pitchFamily="18" charset="0"/>
              </a:rPr>
              <a:t>Radioecologia </a:t>
            </a:r>
            <a:br>
              <a:rPr lang="pt-BR" sz="4000" dirty="0" smtClean="0">
                <a:solidFill>
                  <a:srgbClr val="FFFF99"/>
                </a:solidFill>
                <a:latin typeface="Bodoni MT Black" pitchFamily="18" charset="0"/>
              </a:rPr>
            </a:br>
            <a:r>
              <a:rPr lang="pt-BR" sz="4000" dirty="0" smtClean="0">
                <a:solidFill>
                  <a:srgbClr val="FFFF99"/>
                </a:solidFill>
                <a:latin typeface="Bodoni MT Black" pitchFamily="18" charset="0"/>
              </a:rPr>
              <a:t>e a Física Nuclear Aplicada ao Meio Ambiente</a:t>
            </a:r>
          </a:p>
        </p:txBody>
      </p:sp>
      <p:pic>
        <p:nvPicPr>
          <p:cNvPr id="1028" name="Picture 5" descr="Lar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14613" cy="3141663"/>
          </a:xfrm>
          <a:prstGeom prst="rect">
            <a:avLst/>
          </a:prstGeom>
          <a:gradFill rotWithShape="1">
            <a:gsLst>
              <a:gs pos="0">
                <a:srgbClr val="004E9B"/>
              </a:gs>
              <a:gs pos="100000">
                <a:srgbClr val="0066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6318250" y="9525"/>
          <a:ext cx="2825750" cy="313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m de bitmap" r:id="rId5" imgW="3086531" imgH="3419952" progId="PBrush">
                  <p:embed/>
                </p:oleObj>
              </mc:Choice>
              <mc:Fallback>
                <p:oleObj name="Imagem de bitmap" r:id="rId5" imgW="3086531" imgH="3419952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9525"/>
                        <a:ext cx="2825750" cy="313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1071538" y="5788025"/>
            <a:ext cx="657229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i="1" dirty="0">
                <a:latin typeface="Book Antiqua" pitchFamily="18" charset="0"/>
              </a:rPr>
              <a:t>Instituto de Física</a:t>
            </a:r>
          </a:p>
          <a:p>
            <a:pPr algn="ctr"/>
            <a:r>
              <a:rPr lang="pt-BR" sz="1600" i="1" dirty="0">
                <a:latin typeface="Book Antiqua" pitchFamily="18" charset="0"/>
              </a:rPr>
              <a:t>Universidade Federal </a:t>
            </a:r>
            <a:r>
              <a:rPr lang="pt-BR" sz="1600" i="1" dirty="0" err="1">
                <a:latin typeface="Book Antiqua" pitchFamily="18" charset="0"/>
              </a:rPr>
              <a:t>Fluminene</a:t>
            </a:r>
            <a:endParaRPr lang="pt-BR" sz="1600" i="1" dirty="0">
              <a:latin typeface="Book Antiqua" pitchFamily="18" charset="0"/>
            </a:endParaRPr>
          </a:p>
          <a:p>
            <a:pPr algn="ctr"/>
            <a:r>
              <a:rPr lang="pt-BR" sz="1600" i="1" dirty="0">
                <a:latin typeface="Book Antiqua" pitchFamily="18" charset="0"/>
              </a:rPr>
              <a:t>Av. Litorânea s/n – Niterói – RJ – 24210-346</a:t>
            </a:r>
          </a:p>
          <a:p>
            <a:pPr algn="ctr"/>
            <a:r>
              <a:rPr lang="pt-BR" sz="1600" i="1" dirty="0" err="1">
                <a:latin typeface="Book Antiqua" pitchFamily="18" charset="0"/>
              </a:rPr>
              <a:t>Tel</a:t>
            </a:r>
            <a:r>
              <a:rPr lang="pt-BR" sz="1600" i="1" dirty="0">
                <a:latin typeface="Book Antiqua" pitchFamily="18" charset="0"/>
              </a:rPr>
              <a:t>: 55 21 </a:t>
            </a:r>
            <a:r>
              <a:rPr lang="pt-BR" sz="1600" i="1" dirty="0" smtClean="0">
                <a:latin typeface="Book Antiqua" pitchFamily="18" charset="0"/>
              </a:rPr>
              <a:t>2629-5843  </a:t>
            </a:r>
            <a:r>
              <a:rPr lang="pt-BR" sz="1600" i="1" dirty="0">
                <a:latin typeface="Book Antiqua" pitchFamily="18" charset="0"/>
              </a:rPr>
              <a:t>e-mail: meigikos@if.uff.br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1043608" y="116632"/>
            <a:ext cx="81003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s-ES" sz="3200" i="1" dirty="0" smtClean="0">
                <a:solidFill>
                  <a:srgbClr val="FFFF99"/>
                </a:solidFill>
                <a:latin typeface="Bodoni MT Black" pitchFamily="18" charset="0"/>
              </a:rPr>
              <a:t>LARA </a:t>
            </a:r>
          </a:p>
          <a:p>
            <a:pPr algn="ctr">
              <a:defRPr/>
            </a:pPr>
            <a:r>
              <a:rPr lang="es-ES" sz="3200" i="1" dirty="0" smtClean="0">
                <a:solidFill>
                  <a:srgbClr val="FFFF99"/>
                </a:solidFill>
                <a:latin typeface="Bodoni MT Black" pitchFamily="18" charset="0"/>
              </a:rPr>
              <a:t>E </a:t>
            </a:r>
            <a:r>
              <a:rPr lang="es-ES" sz="3200" i="1" dirty="0" err="1" smtClean="0">
                <a:solidFill>
                  <a:srgbClr val="FFFF99"/>
                </a:solidFill>
                <a:latin typeface="Bodoni MT Black" pitchFamily="18" charset="0"/>
              </a:rPr>
              <a:t>seus</a:t>
            </a:r>
            <a:r>
              <a:rPr lang="es-ES" sz="3200" i="1" dirty="0" smtClean="0">
                <a:solidFill>
                  <a:srgbClr val="FFFF99"/>
                </a:solidFill>
                <a:latin typeface="Bodoni MT Black" pitchFamily="18" charset="0"/>
              </a:rPr>
              <a:t> </a:t>
            </a:r>
            <a:r>
              <a:rPr lang="es-ES" sz="3200" i="1" dirty="0" err="1" smtClean="0">
                <a:solidFill>
                  <a:srgbClr val="FFFF99"/>
                </a:solidFill>
                <a:latin typeface="Bodoni MT Black" pitchFamily="18" charset="0"/>
              </a:rPr>
              <a:t>trabalhos</a:t>
            </a:r>
            <a:r>
              <a:rPr lang="es-ES" sz="3200" i="1" dirty="0" smtClean="0">
                <a:solidFill>
                  <a:srgbClr val="FFFF99"/>
                </a:solidFill>
                <a:latin typeface="Bodoni MT Black" pitchFamily="18" charset="0"/>
              </a:rPr>
              <a:t> de campo</a:t>
            </a:r>
            <a:endParaRPr lang="es-ES" sz="3200" i="1" dirty="0">
              <a:solidFill>
                <a:srgbClr val="FFFF99"/>
              </a:solidFill>
              <a:latin typeface="Bodoni MT Black" pitchFamily="18" charset="0"/>
            </a:endParaRPr>
          </a:p>
        </p:txBody>
      </p:sp>
      <p:pic>
        <p:nvPicPr>
          <p:cNvPr id="361474" name="Picture 2" descr="C:\Meigikos\lara\home page\fotos\angra 2005 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4935"/>
            <a:ext cx="2819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5" name="Picture 3" descr="C:\Meigikos\lara\home page\2008\100_2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92634"/>
            <a:ext cx="249640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6" name="Picture 4" descr="C:\Meigikos\lara\home page\2008\ES-Castelo Maio2008 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02" y="3958046"/>
            <a:ext cx="3113551" cy="23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7" name="Picture 5" descr="C:\Meigikos\lara\home page\2008\roberto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53" y="1544613"/>
            <a:ext cx="1783066" cy="269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8" name="Picture 6" descr="C:\Meigikos\lara\home page\2008\roberto3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71" y="1921780"/>
            <a:ext cx="219596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58" y="4281794"/>
            <a:ext cx="3434941" cy="257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4666"/>
            <a:ext cx="1869932" cy="249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8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rgbClr val="FFC000"/>
                </a:solidFill>
                <a:latin typeface="Bodoni MT Black" pitchFamily="18" charset="0"/>
              </a:rPr>
              <a:t>AMS</a:t>
            </a:r>
            <a:endParaRPr lang="en-US" dirty="0">
              <a:solidFill>
                <a:srgbClr val="FFC000"/>
              </a:solidFill>
              <a:latin typeface="Bodoni MT Black" pitchFamily="18" charset="0"/>
            </a:endParaRPr>
          </a:p>
        </p:txBody>
      </p:sp>
      <p:pic>
        <p:nvPicPr>
          <p:cNvPr id="134146" name="Picture 2" descr="C:\meigikos\Projetos\acelerador\Credenciamento CNEN\fotos\IMG_16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2881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3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Exemplos de trabalhos 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pt-B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Geofísica nuclear – Arqueologia</a:t>
            </a:r>
          </a:p>
          <a:p>
            <a:endParaRPr lang="pt-BR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pt-B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Paleontologia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9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pPr algn="r"/>
            <a:r>
              <a:rPr lang="pt-BR" sz="4000" b="1" i="1" dirty="0" smtClean="0">
                <a:solidFill>
                  <a:srgbClr val="FFFFCC"/>
                </a:solidFill>
                <a:latin typeface="Bodoni MT Black" pitchFamily="18" charset="0"/>
              </a:rPr>
              <a:t>Geofísica Nuclear - Arqueologia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2214562"/>
          </a:xfrm>
        </p:spPr>
        <p:txBody>
          <a:bodyPr/>
          <a:lstStyle/>
          <a:p>
            <a:pPr>
              <a:spcBef>
                <a:spcPts val="24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Book Antiqua" pitchFamily="18" charset="0"/>
              </a:rPr>
              <a:t>Formação geológica do litoral brasileiro e sua inter-relação com a cronologia dos eventos de sua ocupação pré-histórica:</a:t>
            </a:r>
          </a:p>
          <a:p>
            <a:pPr lvl="1">
              <a:spcBef>
                <a:spcPts val="2400"/>
              </a:spcBef>
              <a:defRPr/>
            </a:pPr>
            <a:r>
              <a:rPr lang="pt-BR" sz="2400" dirty="0" smtClean="0">
                <a:solidFill>
                  <a:srgbClr val="FFFFCC"/>
                </a:solidFill>
                <a:latin typeface="Book Antiqua" pitchFamily="18" charset="0"/>
                <a:ea typeface="+mn-ea"/>
                <a:cs typeface="+mn-cs"/>
              </a:rPr>
              <a:t>mapeamento litológico de rochas e sedimentos;</a:t>
            </a:r>
          </a:p>
          <a:p>
            <a:pPr lvl="1">
              <a:spcBef>
                <a:spcPts val="2400"/>
              </a:spcBef>
              <a:defRPr/>
            </a:pPr>
            <a:r>
              <a:rPr lang="pt-BR" sz="2400" dirty="0" smtClean="0">
                <a:solidFill>
                  <a:srgbClr val="FFFFCC"/>
                </a:solidFill>
                <a:latin typeface="Book Antiqua" pitchFamily="18" charset="0"/>
                <a:ea typeface="+mn-ea"/>
                <a:cs typeface="+mn-cs"/>
              </a:rPr>
              <a:t> estudos da origem e transporte de sedimentos de depósitos Quaternários costeiros;</a:t>
            </a:r>
          </a:p>
          <a:p>
            <a:pPr lvl="1">
              <a:spcBef>
                <a:spcPts val="2400"/>
              </a:spcBef>
              <a:defRPr/>
            </a:pPr>
            <a:r>
              <a:rPr lang="pt-BR" sz="2400" dirty="0" smtClean="0">
                <a:solidFill>
                  <a:srgbClr val="FFFFCC"/>
                </a:solidFill>
                <a:latin typeface="Book Antiqua" pitchFamily="18" charset="0"/>
                <a:ea typeface="+mn-ea"/>
                <a:cs typeface="+mn-cs"/>
              </a:rPr>
              <a:t>evolução das ocupações </a:t>
            </a:r>
            <a:r>
              <a:rPr lang="pt-BR" sz="2400" dirty="0" err="1" smtClean="0">
                <a:solidFill>
                  <a:srgbClr val="FFFFCC"/>
                </a:solidFill>
                <a:latin typeface="Book Antiqua" pitchFamily="18" charset="0"/>
                <a:ea typeface="+mn-ea"/>
                <a:cs typeface="+mn-cs"/>
              </a:rPr>
              <a:t>Pré-histórica</a:t>
            </a:r>
            <a:r>
              <a:rPr lang="pt-BR" sz="2400" dirty="0" smtClean="0">
                <a:solidFill>
                  <a:srgbClr val="FFFFCC"/>
                </a:solidFill>
                <a:latin typeface="Book Antiqua" pitchFamily="18" charset="0"/>
                <a:ea typeface="+mn-ea"/>
                <a:cs typeface="+mn-cs"/>
              </a:rPr>
              <a:t> litorâneas: </a:t>
            </a:r>
          </a:p>
          <a:p>
            <a:pPr lvl="2">
              <a:spcBef>
                <a:spcPts val="2400"/>
              </a:spcBef>
              <a:defRPr/>
            </a:pPr>
            <a:r>
              <a:rPr lang="pt-BR" sz="2000" dirty="0" smtClean="0">
                <a:solidFill>
                  <a:srgbClr val="FFFFCC"/>
                </a:solidFill>
                <a:latin typeface="Book Antiqua" pitchFamily="18" charset="0"/>
                <a:ea typeface="+mn-ea"/>
                <a:cs typeface="+mn-cs"/>
              </a:rPr>
              <a:t>do sambaqui ao Tupi-Guarani</a:t>
            </a:r>
          </a:p>
          <a:p>
            <a:pPr>
              <a:buFontTx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>
                <a:solidFill>
                  <a:srgbClr val="FFFFCC"/>
                </a:solidFill>
                <a:latin typeface="Bodoni MT Black" pitchFamily="18" charset="0"/>
              </a:rPr>
              <a:t>Origem geológica de depósitos Quaternários do litoral brasileiro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mtClean="0">
                <a:solidFill>
                  <a:schemeClr val="bg1"/>
                </a:solidFill>
              </a:rPr>
              <a:t>Espectrometria gama:</a:t>
            </a:r>
          </a:p>
          <a:p>
            <a:pPr eaLnBrk="1" hangingPunct="1">
              <a:lnSpc>
                <a:spcPct val="90000"/>
              </a:lnSpc>
            </a:pPr>
            <a:endParaRPr lang="pt-BR" sz="18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smtClean="0">
                <a:solidFill>
                  <a:schemeClr val="bg1"/>
                </a:solidFill>
              </a:rPr>
              <a:t>Método no qual correlações entre radionuclídeos naturais são usadas como traçadoras de propriedades mineralógicas de sedimentos arenosos</a:t>
            </a:r>
          </a:p>
          <a:p>
            <a:pPr lvl="1" eaLnBrk="1" hangingPunct="1">
              <a:lnSpc>
                <a:spcPct val="90000"/>
              </a:lnSpc>
            </a:pPr>
            <a:endParaRPr lang="pt-BR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smtClean="0">
                <a:solidFill>
                  <a:schemeClr val="bg1"/>
                </a:solidFill>
              </a:rPr>
              <a:t>Associar sua composição com sua origem geológica</a:t>
            </a:r>
          </a:p>
          <a:p>
            <a:pPr lvl="1" eaLnBrk="1" hangingPunct="1">
              <a:lnSpc>
                <a:spcPct val="90000"/>
              </a:lnSpc>
            </a:pPr>
            <a:endParaRPr lang="pt-BR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smtClean="0">
                <a:solidFill>
                  <a:srgbClr val="FFFF00"/>
                </a:solidFill>
              </a:rPr>
              <a:t>Th/K e Th/U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048125" y="6318250"/>
            <a:ext cx="412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427538" y="6348413"/>
            <a:ext cx="454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i="1">
                <a:solidFill>
                  <a:schemeClr val="bg1"/>
                </a:solidFill>
              </a:rPr>
              <a:t>R.M. Anjos et al., Marine Geology 229 (2006) 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ure 11 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4938" y="692150"/>
            <a:ext cx="7272337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770188" y="49213"/>
            <a:ext cx="439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600">
                <a:solidFill>
                  <a:srgbClr val="FFFF99"/>
                </a:solidFill>
                <a:latin typeface="Britannic Bold" pitchFamily="34" charset="0"/>
              </a:rPr>
              <a:t>Descrição geológica</a:t>
            </a:r>
            <a:endParaRPr lang="pt-BR" sz="3600">
              <a:solidFill>
                <a:srgbClr val="FFFF99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47650"/>
            <a:ext cx="7777163" cy="777875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Diagramas</a:t>
            </a:r>
            <a:r>
              <a:rPr 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 </a:t>
            </a:r>
            <a:r>
              <a:rPr 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eTh</a:t>
            </a:r>
            <a:r>
              <a:rPr 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/</a:t>
            </a:r>
            <a:r>
              <a:rPr 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eU</a:t>
            </a:r>
            <a:r>
              <a:rPr 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 versus </a:t>
            </a:r>
            <a:r>
              <a:rPr 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eTh</a:t>
            </a:r>
            <a:r>
              <a:rPr 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itchFamily="34" charset="0"/>
              </a:rPr>
              <a:t>/K</a:t>
            </a:r>
          </a:p>
        </p:txBody>
      </p:sp>
      <p:graphicFrame>
        <p:nvGraphicFramePr>
          <p:cNvPr id="3440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649538" y="2336800"/>
          <a:ext cx="6291262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PBrush" r:id="rId4" imgW="6897063" imgH="4963218" progId="PBrush">
                  <p:embed/>
                </p:oleObj>
              </mc:Choice>
              <mc:Fallback>
                <p:oleObj name="PBrush" r:id="rId4" imgW="6897063" imgH="4963218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2336800"/>
                        <a:ext cx="6291262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068" name="Text Box 4"/>
          <p:cNvSpPr txBox="1">
            <a:spLocks noChangeArrowheads="1"/>
          </p:cNvSpPr>
          <p:nvPr/>
        </p:nvSpPr>
        <p:spPr bwMode="auto">
          <a:xfrm>
            <a:off x="2454275" y="1025525"/>
            <a:ext cx="6689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dirty="0">
                <a:solidFill>
                  <a:srgbClr val="FFFF99"/>
                </a:solidFill>
              </a:rPr>
              <a:t>Formação de grandes depósitos de mineiras </a:t>
            </a:r>
            <a:r>
              <a:rPr lang="pt-BR" sz="2000" dirty="0" smtClean="0">
                <a:solidFill>
                  <a:srgbClr val="FFFF99"/>
                </a:solidFill>
              </a:rPr>
              <a:t>pesados </a:t>
            </a:r>
            <a:r>
              <a:rPr lang="pt-BR" sz="2000" dirty="0">
                <a:solidFill>
                  <a:schemeClr val="bg1"/>
                </a:solidFill>
              </a:rPr>
              <a:t>originados  por sedimentos trazidos pelos ventos de formações rochosas cristalinas ou erosão de depósitos Terciários </a:t>
            </a:r>
            <a:r>
              <a:rPr lang="pt-BR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0" y="1919288"/>
            <a:ext cx="22685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</a:rPr>
              <a:t>Regiões de águas rasas ou lagunares</a:t>
            </a:r>
            <a:r>
              <a:rPr lang="en-US" sz="2000">
                <a:solidFill>
                  <a:schemeClr val="bg1"/>
                </a:solidFill>
              </a:rPr>
              <a:t>.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87313" y="4600575"/>
            <a:ext cx="19986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</a:rPr>
              <a:t>Sugerem a ocorrência de maiores transgressões marinhas </a:t>
            </a:r>
            <a:r>
              <a:rPr lang="pt-BR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4071" name="Line 7"/>
          <p:cNvSpPr>
            <a:spLocks noChangeShapeType="1"/>
          </p:cNvSpPr>
          <p:nvPr/>
        </p:nvSpPr>
        <p:spPr bwMode="auto">
          <a:xfrm>
            <a:off x="2268538" y="5157788"/>
            <a:ext cx="1366837" cy="142875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4072" name="Line 8"/>
          <p:cNvSpPr>
            <a:spLocks noChangeShapeType="1"/>
          </p:cNvSpPr>
          <p:nvPr/>
        </p:nvSpPr>
        <p:spPr bwMode="auto">
          <a:xfrm>
            <a:off x="2085975" y="2565400"/>
            <a:ext cx="3133725" cy="1800225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4073" name="Line 9"/>
          <p:cNvSpPr>
            <a:spLocks noChangeShapeType="1"/>
          </p:cNvSpPr>
          <p:nvPr/>
        </p:nvSpPr>
        <p:spPr bwMode="auto">
          <a:xfrm>
            <a:off x="5507038" y="2336800"/>
            <a:ext cx="288925" cy="1120775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6" grpId="0"/>
      <p:bldP spid="344068" grpId="0"/>
      <p:bldP spid="344069" grpId="0"/>
      <p:bldP spid="344070" grpId="0"/>
      <p:bldP spid="344071" grpId="0" animBg="1"/>
      <p:bldP spid="344072" grpId="0" animBg="1"/>
      <p:bldP spid="3440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-142908" y="207167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CC"/>
                </a:solidFill>
                <a:latin typeface="Britannic Bold" pitchFamily="34" charset="0"/>
              </a:rPr>
              <a:t>Ocupação </a:t>
            </a:r>
            <a:r>
              <a:rPr lang="pt-BR" sz="4000" dirty="0" smtClean="0">
                <a:solidFill>
                  <a:srgbClr val="FFFFCC"/>
                </a:solidFill>
                <a:latin typeface="Britannic Bold" pitchFamily="34" charset="0"/>
              </a:rPr>
              <a:t>Pré-Histórica </a:t>
            </a:r>
            <a:r>
              <a:rPr lang="pt-BR" sz="4000" dirty="0">
                <a:solidFill>
                  <a:srgbClr val="FFFFCC"/>
                </a:solidFill>
                <a:latin typeface="Britannic Bold" pitchFamily="34" charset="0"/>
              </a:rPr>
              <a:t>do Brasil</a:t>
            </a:r>
          </a:p>
          <a:p>
            <a:pPr algn="ctr"/>
            <a:r>
              <a:rPr lang="pt-BR" sz="4000" dirty="0">
                <a:solidFill>
                  <a:srgbClr val="FFFFCC"/>
                </a:solidFill>
                <a:latin typeface="Britannic Bold" pitchFamily="34" charset="0"/>
              </a:rPr>
              <a:t>X</a:t>
            </a:r>
          </a:p>
          <a:p>
            <a:pPr algn="ctr"/>
            <a:r>
              <a:rPr lang="pt-BR" sz="4000" dirty="0">
                <a:solidFill>
                  <a:srgbClr val="FFFFCC"/>
                </a:solidFill>
                <a:latin typeface="Britannic Bold" pitchFamily="34" charset="0"/>
              </a:rPr>
              <a:t>Variações no </a:t>
            </a:r>
            <a:r>
              <a:rPr lang="pt-BR" sz="4000" dirty="0" smtClean="0">
                <a:solidFill>
                  <a:srgbClr val="FFFFCC"/>
                </a:solidFill>
                <a:latin typeface="Britannic Bold" pitchFamily="34" charset="0"/>
              </a:rPr>
              <a:t>nível </a:t>
            </a:r>
            <a:r>
              <a:rPr lang="pt-BR" sz="4000" dirty="0">
                <a:solidFill>
                  <a:srgbClr val="FFFFCC"/>
                </a:solidFill>
                <a:latin typeface="Britannic Bold" pitchFamily="34" charset="0"/>
              </a:rPr>
              <a:t>do mar</a:t>
            </a:r>
            <a:endParaRPr lang="en-US" sz="4000" dirty="0">
              <a:solidFill>
                <a:srgbClr val="FFFFCC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pt-BR" sz="3600" smtClean="0">
                <a:solidFill>
                  <a:srgbClr val="FFFFCC"/>
                </a:solidFill>
                <a:latin typeface="Britannic Bold" pitchFamily="34" charset="0"/>
              </a:rPr>
              <a:t>Localização e densidade da ocupação sambaqui no Brasil</a:t>
            </a: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25400" y="1417638"/>
            <a:ext cx="5106988" cy="5440362"/>
          </a:xfrm>
          <a:noFill/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5075238" y="2151063"/>
            <a:ext cx="41116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>
                <a:solidFill>
                  <a:schemeClr val="bg1"/>
                </a:solidFill>
              </a:rPr>
              <a:t>“Sambaqui”  -  </a:t>
            </a:r>
            <a:r>
              <a:rPr lang="pt-BR" sz="2400">
                <a:solidFill>
                  <a:srgbClr val="FFFF99"/>
                </a:solidFill>
              </a:rPr>
              <a:t>shellmounds</a:t>
            </a:r>
            <a:endParaRPr lang="pt-BR" sz="2400">
              <a:solidFill>
                <a:schemeClr val="bg1"/>
              </a:solidFill>
            </a:endParaRPr>
          </a:p>
          <a:p>
            <a:pPr algn="ctr"/>
            <a:r>
              <a:rPr lang="pt-BR" sz="2400">
                <a:solidFill>
                  <a:schemeClr val="bg1"/>
                </a:solidFill>
              </a:rPr>
              <a:t>2000 – 4000 BP</a:t>
            </a:r>
          </a:p>
          <a:p>
            <a:pPr algn="ctr"/>
            <a:endParaRPr lang="pt-BR" sz="2400">
              <a:solidFill>
                <a:schemeClr val="bg1"/>
              </a:solidFill>
            </a:endParaRPr>
          </a:p>
          <a:p>
            <a:pPr algn="ctr"/>
            <a:r>
              <a:rPr lang="pt-BR" sz="2400">
                <a:solidFill>
                  <a:schemeClr val="bg1"/>
                </a:solidFill>
              </a:rPr>
              <a:t>Sambaqui do Algodão (RJ)</a:t>
            </a:r>
          </a:p>
          <a:p>
            <a:pPr algn="ctr"/>
            <a:r>
              <a:rPr lang="pt-BR" sz="2400">
                <a:solidFill>
                  <a:schemeClr val="bg1"/>
                </a:solidFill>
              </a:rPr>
              <a:t>8000 BP</a:t>
            </a:r>
          </a:p>
          <a:p>
            <a:pPr algn="ctr"/>
            <a:endParaRPr lang="pt-BR" sz="2400">
              <a:solidFill>
                <a:schemeClr val="bg1"/>
              </a:solidFill>
            </a:endParaRPr>
          </a:p>
          <a:p>
            <a:pPr algn="ctr"/>
            <a:r>
              <a:rPr lang="pt-BR" sz="2400">
                <a:solidFill>
                  <a:schemeClr val="bg1"/>
                </a:solidFill>
              </a:rPr>
              <a:t>Novas interpretações sobre a Ocupação Pré-histórica </a:t>
            </a:r>
          </a:p>
          <a:p>
            <a:pPr algn="ctr"/>
            <a:r>
              <a:rPr lang="pt-BR" sz="2400">
                <a:solidFill>
                  <a:schemeClr val="bg1"/>
                </a:solidFill>
              </a:rPr>
              <a:t>Do litoral brasileiro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5062538" y="6448425"/>
            <a:ext cx="4081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i="1">
                <a:solidFill>
                  <a:srgbClr val="FFFF99"/>
                </a:solidFill>
              </a:rPr>
              <a:t>T.A. Lima et al, Radiocarbon 44 (2002) 733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>
                <a:solidFill>
                  <a:srgbClr val="FFFFCC"/>
                </a:solidFill>
                <a:latin typeface="Britannic Bold" pitchFamily="34" charset="0"/>
              </a:rPr>
              <a:t>Ocupação Pré-Histórica: Sambaquis</a:t>
            </a:r>
          </a:p>
        </p:txBody>
      </p:sp>
      <p:pic>
        <p:nvPicPr>
          <p:cNvPr id="274436" name="Picture 4" descr="sambaqu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700213"/>
            <a:ext cx="90011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7" name="Picture 5" descr="ilha do Algodã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700213"/>
            <a:ext cx="7489825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Lar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5101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239838" y="2873375"/>
            <a:ext cx="7148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428875" y="620713"/>
            <a:ext cx="34559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dirty="0" smtClean="0">
                <a:solidFill>
                  <a:srgbClr val="FFFF99"/>
                </a:solidFill>
                <a:latin typeface="Bodoni MT Black" pitchFamily="18" charset="0"/>
              </a:rPr>
              <a:t>LARA</a:t>
            </a:r>
            <a:endParaRPr lang="pt-BR" sz="4000" dirty="0">
              <a:solidFill>
                <a:srgbClr val="FFFF99"/>
              </a:solidFill>
              <a:latin typeface="Bodoni MT Black" pitchFamily="18" charset="0"/>
            </a:endParaRPr>
          </a:p>
          <a:p>
            <a:pPr algn="r"/>
            <a:endParaRPr lang="pt-BR" sz="2400" dirty="0">
              <a:latin typeface="Forte" pitchFamily="66" charset="0"/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71500" y="2605088"/>
            <a:ext cx="7024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639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2349500"/>
            <a:ext cx="7772400" cy="4508500"/>
          </a:xfrm>
          <a:noFill/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pt-BR" b="0" dirty="0" smtClean="0">
                <a:solidFill>
                  <a:srgbClr val="FFFF00"/>
                </a:solidFill>
              </a:rPr>
              <a:t>Pesquisa multidisciplinar:</a:t>
            </a:r>
            <a:r>
              <a:rPr lang="pt-BR" b="0" dirty="0" smtClean="0"/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pt-BR" b="0" dirty="0" smtClean="0"/>
              <a:t>Ciências ambientais e da vida, aplicando métodos analíticos nucleares</a:t>
            </a:r>
          </a:p>
          <a:p>
            <a:pPr lvl="3" eaLnBrk="1" hangingPunct="1">
              <a:lnSpc>
                <a:spcPct val="80000"/>
              </a:lnSpc>
            </a:pPr>
            <a:endParaRPr lang="pt-BR" b="0" dirty="0" smtClean="0"/>
          </a:p>
          <a:p>
            <a:pPr lvl="4" eaLnBrk="1" hangingPunct="1">
              <a:lnSpc>
                <a:spcPct val="80000"/>
              </a:lnSpc>
            </a:pPr>
            <a:r>
              <a:rPr lang="pt-BR" b="0" dirty="0" smtClean="0">
                <a:solidFill>
                  <a:srgbClr val="FFFF99"/>
                </a:solidFill>
              </a:rPr>
              <a:t>Compreensão do funcionamento de ecossistemas terrestres e marinhos. </a:t>
            </a:r>
          </a:p>
          <a:p>
            <a:pPr lvl="5">
              <a:lnSpc>
                <a:spcPct val="80000"/>
              </a:lnSpc>
              <a:buFontTx/>
              <a:buChar char="-"/>
            </a:pPr>
            <a:r>
              <a:rPr lang="pt-BR" b="0" dirty="0" smtClean="0">
                <a:solidFill>
                  <a:srgbClr val="FFFF99"/>
                </a:solidFill>
              </a:rPr>
              <a:t>Radioecologia</a:t>
            </a:r>
          </a:p>
          <a:p>
            <a:pPr lvl="5">
              <a:lnSpc>
                <a:spcPct val="80000"/>
              </a:lnSpc>
              <a:buFontTx/>
              <a:buChar char="-"/>
            </a:pPr>
            <a:r>
              <a:rPr lang="pt-BR" b="0" dirty="0" smtClean="0">
                <a:solidFill>
                  <a:srgbClr val="FFFF99"/>
                </a:solidFill>
              </a:rPr>
              <a:t>Geofísica</a:t>
            </a:r>
          </a:p>
          <a:p>
            <a:pPr lvl="5">
              <a:lnSpc>
                <a:spcPct val="80000"/>
              </a:lnSpc>
              <a:buFontTx/>
              <a:buChar char="-"/>
            </a:pPr>
            <a:r>
              <a:rPr lang="pt-BR" b="0" dirty="0" smtClean="0">
                <a:solidFill>
                  <a:srgbClr val="FFFF99"/>
                </a:solidFill>
              </a:rPr>
              <a:t>Arqueologia</a:t>
            </a:r>
          </a:p>
          <a:p>
            <a:pPr lvl="5">
              <a:lnSpc>
                <a:spcPct val="80000"/>
              </a:lnSpc>
              <a:buFontTx/>
              <a:buChar char="-"/>
            </a:pPr>
            <a:r>
              <a:rPr lang="pt-BR" b="0" dirty="0" smtClean="0">
                <a:solidFill>
                  <a:srgbClr val="FFFF99"/>
                </a:solidFill>
              </a:rPr>
              <a:t>Paleontologia</a:t>
            </a:r>
          </a:p>
          <a:p>
            <a:pPr lvl="4" eaLnBrk="1" hangingPunct="1">
              <a:lnSpc>
                <a:spcPct val="80000"/>
              </a:lnSpc>
            </a:pPr>
            <a:endParaRPr lang="pt-BR" b="0" dirty="0" smtClean="0">
              <a:solidFill>
                <a:srgbClr val="FFFF99"/>
              </a:solidFill>
            </a:endParaRPr>
          </a:p>
          <a:p>
            <a:pPr lvl="4" eaLnBrk="1" hangingPunct="1">
              <a:lnSpc>
                <a:spcPct val="80000"/>
              </a:lnSpc>
            </a:pPr>
            <a:r>
              <a:rPr lang="pt-BR" b="0" dirty="0" smtClean="0">
                <a:solidFill>
                  <a:srgbClr val="FFFF99"/>
                </a:solidFill>
              </a:rPr>
              <a:t>Saúde Ocupacional</a:t>
            </a:r>
          </a:p>
          <a:p>
            <a:pPr lvl="4" eaLnBrk="1" hangingPunct="1">
              <a:lnSpc>
                <a:spcPct val="80000"/>
              </a:lnSpc>
            </a:pPr>
            <a:r>
              <a:rPr lang="pt-BR" b="0" dirty="0" smtClean="0">
                <a:solidFill>
                  <a:srgbClr val="FFFF99"/>
                </a:solidFill>
              </a:rPr>
              <a:t>Incorporação de radionuclídeos</a:t>
            </a:r>
          </a:p>
          <a:p>
            <a:pPr lvl="5">
              <a:lnSpc>
                <a:spcPct val="80000"/>
              </a:lnSpc>
            </a:pPr>
            <a:endParaRPr lang="pt-BR" sz="1600" b="0" dirty="0" smtClean="0">
              <a:solidFill>
                <a:srgbClr val="FFFF99"/>
              </a:solidFill>
            </a:endParaRPr>
          </a:p>
          <a:p>
            <a:pPr lvl="4" eaLnBrk="1" hangingPunct="1">
              <a:lnSpc>
                <a:spcPct val="80000"/>
              </a:lnSpc>
            </a:pPr>
            <a:endParaRPr lang="pt-BR" sz="1600" b="0" dirty="0" smtClean="0">
              <a:solidFill>
                <a:srgbClr val="FFFF99"/>
              </a:solidFill>
            </a:endParaRPr>
          </a:p>
          <a:p>
            <a:pPr lvl="4" eaLnBrk="1" hangingPunct="1">
              <a:lnSpc>
                <a:spcPct val="80000"/>
              </a:lnSpc>
              <a:buFontTx/>
              <a:buNone/>
            </a:pPr>
            <a:endParaRPr lang="pt-BR" sz="1600" b="0" dirty="0" smtClean="0"/>
          </a:p>
          <a:p>
            <a:pPr lvl="4" eaLnBrk="1" hangingPunct="1">
              <a:lnSpc>
                <a:spcPct val="80000"/>
              </a:lnSpc>
              <a:buFontTx/>
              <a:buChar char="-"/>
            </a:pPr>
            <a:endParaRPr lang="pt-BR" sz="1600" b="0" dirty="0" smtClean="0"/>
          </a:p>
        </p:txBody>
      </p:sp>
      <p:pic>
        <p:nvPicPr>
          <p:cNvPr id="16391" name="Imagem 6" descr="LogoIFCora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19050"/>
            <a:ext cx="26431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33795" name="Espaço Reservado para Conteúdo 3" descr="100_301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682625"/>
            <a:ext cx="8027988" cy="601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34819" name="Espaço Reservado para Conteúdo 3" descr="100_3018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75" y="554038"/>
            <a:ext cx="7429500" cy="557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lha do Algodão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785813"/>
            <a:ext cx="61150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2" descr="figure 1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8163" y="0"/>
            <a:ext cx="5527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CC"/>
                </a:solidFill>
                <a:latin typeface="Berlin Sans FB Demi" pitchFamily="34" charset="0"/>
              </a:rPr>
              <a:t>Ribeira Bay </a:t>
            </a:r>
            <a:endParaRPr lang="pt-BR" smtClean="0">
              <a:solidFill>
                <a:srgbClr val="FFFFCC"/>
              </a:solidFill>
              <a:latin typeface="Berlin Sans FB Demi" pitchFamily="34" charset="0"/>
            </a:endParaRPr>
          </a:p>
        </p:txBody>
      </p:sp>
      <p:pic>
        <p:nvPicPr>
          <p:cNvPr id="38915" name="Espaço Reservado para Conteúdo 3" descr="figure 2 color.bmp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4700" y="1417638"/>
            <a:ext cx="7429500" cy="5440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smtClean="0">
                <a:solidFill>
                  <a:srgbClr val="FFFFCC"/>
                </a:solidFill>
                <a:latin typeface="Berlin Sans FB Demi" pitchFamily="34" charset="0"/>
              </a:rPr>
              <a:t>Shorelines Rio de Janeiro City between the subdistricts of Barra de Guaratiba and Leme</a:t>
            </a:r>
            <a:endParaRPr lang="pt-BR" sz="3200" smtClean="0">
              <a:solidFill>
                <a:srgbClr val="FFFFCC"/>
              </a:solidFill>
              <a:latin typeface="Berlin Sans FB Demi" pitchFamily="34" charset="0"/>
            </a:endParaRPr>
          </a:p>
        </p:txBody>
      </p:sp>
      <p:pic>
        <p:nvPicPr>
          <p:cNvPr id="39939" name="Espaço Reservado para Conteúdo 3" descr="figure 3 color.bmp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1563" y="1785938"/>
            <a:ext cx="6880225" cy="4972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FFFFCC"/>
                </a:solidFill>
                <a:latin typeface="Berlin Sans FB Demi" pitchFamily="34" charset="0"/>
              </a:rPr>
              <a:t>Itaipu Embayment</a:t>
            </a:r>
            <a:endParaRPr lang="pt-BR" smtClean="0"/>
          </a:p>
        </p:txBody>
      </p:sp>
      <p:pic>
        <p:nvPicPr>
          <p:cNvPr id="40963" name="Espaço Reservado para Conteúdo 3" descr="figure 4 color.bmp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600200"/>
            <a:ext cx="6773863" cy="4972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Paleontologia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Extinção da Megafauna</a:t>
            </a:r>
          </a:p>
          <a:p>
            <a:pPr lvl="1"/>
            <a:r>
              <a:rPr lang="pt-BR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Animais de grande porte com peso superior a 1 ton.</a:t>
            </a:r>
          </a:p>
          <a:p>
            <a:pPr lvl="1"/>
            <a:r>
              <a:rPr lang="en-US" sz="2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Viveram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entre </a:t>
            </a: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50,000 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2,000 </a:t>
            </a:r>
            <a:r>
              <a:rPr lang="en-US" sz="2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anos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atrás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  <a:p>
            <a:pPr lvl="1"/>
            <a:r>
              <a:rPr lang="pt-BR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Causas: homem x mudanças climáticas</a:t>
            </a:r>
          </a:p>
          <a:p>
            <a:pPr lvl="1"/>
            <a:r>
              <a:rPr lang="pt-BR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Maior fenômeno de extinção recente: 2/3 morreram no final do Pleistoceno</a:t>
            </a: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 descr="http://eng.prehistoric-fauna.com/img/orig/Toxodon_Macrauche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0" y="3815071"/>
            <a:ext cx="3767320" cy="301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C:\meigikos\Projetos\udelar\fosseis\macraucheni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57625"/>
            <a:ext cx="3810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08104" y="3476029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Macrauchenia</a:t>
            </a:r>
            <a:r>
              <a:rPr lang="en-US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patachonica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5957" name="Picture 5" descr="http://t2.gstatic.com/images?q=tbn:ANd9GcSNZNG2I962tDey8XTuaVD544W_2AoXmRepB6mCX-vJP_0M3vmQC0iNNwdnC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4" y="519668"/>
            <a:ext cx="3893427" cy="25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1" name="Picture 9" descr="http://t1.gstatic.com/images?q=tbn:ANd9GcS-UFMqN__N5FthAN9LajC9P_TgHE17DchSRzMact5b0Gz1rlTaj5ImW6MZY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65" y="486877"/>
            <a:ext cx="3782682" cy="240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363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426170"/>
          </a:xfrm>
        </p:spPr>
        <p:txBody>
          <a:bodyPr/>
          <a:lstStyle/>
          <a:p>
            <a:r>
              <a:rPr lang="pt-BR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Local Fauna La Paz, Uruguai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126978" name="Picture 2" descr="C:\meigikos\Projetos\udelar\fosseis\artigo\Figure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9" y="2276872"/>
            <a:ext cx="832363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1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>
              <a:defRPr/>
            </a:pPr>
            <a:r>
              <a:rPr lang="pt-BR" dirty="0" smtClean="0">
                <a:solidFill>
                  <a:srgbClr val="FFFF99"/>
                </a:solidFill>
                <a:latin typeface="Bodoni MT Black" pitchFamily="18" charset="0"/>
              </a:rPr>
              <a:t>Radioecologia</a:t>
            </a:r>
            <a:endParaRPr lang="pt-BR" dirty="0">
              <a:latin typeface="Bodoni MT Black" pitchFamily="18" charset="0"/>
            </a:endParaRPr>
          </a:p>
        </p:txBody>
      </p:sp>
      <p:sp>
        <p:nvSpPr>
          <p:cNvPr id="24579" name="Espaço Reservado para Conteúdo 2"/>
          <p:cNvSpPr>
            <a:spLocks noGrp="1"/>
          </p:cNvSpPr>
          <p:nvPr>
            <p:ph idx="1"/>
          </p:nvPr>
        </p:nvSpPr>
        <p:spPr>
          <a:xfrm>
            <a:off x="285750" y="2143125"/>
            <a:ext cx="8715375" cy="38100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pt-BR" sz="2600" b="0" dirty="0" smtClean="0"/>
              <a:t>Utiliza radionuclídeos naturais e artificiais como rastreadores</a:t>
            </a:r>
          </a:p>
          <a:p>
            <a:pPr lvl="1">
              <a:spcBef>
                <a:spcPts val="2400"/>
              </a:spcBef>
              <a:buFontTx/>
              <a:buNone/>
            </a:pPr>
            <a:r>
              <a:rPr lang="pt-BR" sz="2600" b="0" baseline="30000" dirty="0" smtClean="0"/>
              <a:t>232</a:t>
            </a:r>
            <a:r>
              <a:rPr lang="pt-BR" sz="2600" b="0" dirty="0" smtClean="0"/>
              <a:t>Th, </a:t>
            </a:r>
            <a:r>
              <a:rPr lang="pt-BR" sz="2600" b="0" baseline="30000" dirty="0" smtClean="0"/>
              <a:t>238</a:t>
            </a:r>
            <a:r>
              <a:rPr lang="pt-BR" sz="2600" b="0" dirty="0" smtClean="0"/>
              <a:t>U, </a:t>
            </a:r>
            <a:r>
              <a:rPr lang="pt-BR" sz="2600" b="0" baseline="30000" dirty="0" smtClean="0"/>
              <a:t>220</a:t>
            </a:r>
            <a:r>
              <a:rPr lang="pt-BR" sz="2600" b="0" dirty="0" smtClean="0"/>
              <a:t>Ra, </a:t>
            </a:r>
            <a:r>
              <a:rPr lang="pt-BR" sz="2600" b="0" baseline="30000" dirty="0" smtClean="0"/>
              <a:t>210</a:t>
            </a:r>
            <a:r>
              <a:rPr lang="pt-BR" sz="2600" b="0" dirty="0" smtClean="0"/>
              <a:t>Pb, </a:t>
            </a:r>
            <a:r>
              <a:rPr lang="pt-BR" sz="2600" b="0" baseline="30000" dirty="0" smtClean="0"/>
              <a:t>210</a:t>
            </a:r>
            <a:r>
              <a:rPr lang="pt-BR" sz="2600" b="0" dirty="0" smtClean="0"/>
              <a:t>Po, </a:t>
            </a:r>
            <a:r>
              <a:rPr lang="pt-BR" sz="2600" b="0" baseline="30000" dirty="0" smtClean="0">
                <a:solidFill>
                  <a:srgbClr val="FFFF00"/>
                </a:solidFill>
              </a:rPr>
              <a:t>137</a:t>
            </a:r>
            <a:r>
              <a:rPr lang="pt-BR" sz="2600" b="0" dirty="0" smtClean="0">
                <a:solidFill>
                  <a:srgbClr val="FFFF00"/>
                </a:solidFill>
              </a:rPr>
              <a:t>Cs, </a:t>
            </a:r>
            <a:r>
              <a:rPr lang="pt-BR" sz="2600" b="0" baseline="30000" dirty="0" smtClean="0">
                <a:solidFill>
                  <a:srgbClr val="FFFF00"/>
                </a:solidFill>
              </a:rPr>
              <a:t>40</a:t>
            </a:r>
            <a:r>
              <a:rPr lang="pt-BR" sz="2600" b="0" dirty="0" smtClean="0">
                <a:solidFill>
                  <a:srgbClr val="FFFF00"/>
                </a:solidFill>
              </a:rPr>
              <a:t>K</a:t>
            </a:r>
            <a:r>
              <a:rPr lang="pt-BR" sz="2600" b="0" dirty="0" smtClean="0"/>
              <a:t>, </a:t>
            </a:r>
            <a:r>
              <a:rPr lang="pt-BR" sz="2600" b="0" baseline="30000" dirty="0" smtClean="0"/>
              <a:t>7</a:t>
            </a:r>
            <a:r>
              <a:rPr lang="pt-BR" sz="2600" b="0" dirty="0" smtClean="0"/>
              <a:t>Be, </a:t>
            </a:r>
            <a:r>
              <a:rPr lang="pt-BR" sz="2600" b="0" baseline="30000" dirty="0" smtClean="0"/>
              <a:t>3</a:t>
            </a:r>
            <a:r>
              <a:rPr lang="pt-BR" sz="2600" b="0" dirty="0" smtClean="0"/>
              <a:t>H</a:t>
            </a:r>
          </a:p>
          <a:p>
            <a:pPr>
              <a:spcBef>
                <a:spcPts val="2400"/>
              </a:spcBef>
            </a:pPr>
            <a:r>
              <a:rPr lang="pt-BR" sz="2600" b="0" dirty="0" smtClean="0"/>
              <a:t>reconstituição ambiental e ocupacional do nosso planeta</a:t>
            </a:r>
          </a:p>
          <a:p>
            <a:pPr>
              <a:spcBef>
                <a:spcPts val="2400"/>
              </a:spcBef>
            </a:pPr>
            <a:r>
              <a:rPr lang="pt-BR" sz="2600" b="0" dirty="0" smtClean="0"/>
              <a:t>compreensão do funcionamento de ecossistemas terrestres e aquáticos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960440" cy="2362274"/>
          </a:xfrm>
        </p:spPr>
        <p:txBody>
          <a:bodyPr/>
          <a:lstStyle/>
          <a:p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Local Fauna La Paz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133124" name="Picture 4" descr="C:\meigikos\Projetos\udelar\fosseis\DSCN3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36" y="2988871"/>
            <a:ext cx="5158839" cy="386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5" name="Picture 5" descr="C:\meigikos\Projetos\udelar\fosseis\DSCN37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213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Ossos longos: tíbia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7638"/>
            <a:ext cx="6556226" cy="519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46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Problemas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14C-AMS: colágeno</a:t>
            </a:r>
          </a:p>
          <a:p>
            <a:pPr lvl="1"/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Osso bem conservado</a:t>
            </a:r>
          </a:p>
          <a:p>
            <a:pPr lvl="3"/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17.600 anos</a:t>
            </a:r>
          </a:p>
          <a:p>
            <a:pPr lvl="3"/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5. 900  anos</a:t>
            </a:r>
          </a:p>
          <a:p>
            <a:pPr lvl="3"/>
            <a:endParaRPr lang="pt-BR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3"/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?????????</a:t>
            </a:r>
          </a:p>
          <a:p>
            <a:pPr lvl="3"/>
            <a:endParaRPr lang="pt-BR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3"/>
            <a:r>
              <a:rPr lang="pt-BR" sz="3200" dirty="0" smtClean="0">
                <a:solidFill>
                  <a:srgbClr val="FFC000"/>
                </a:solidFill>
              </a:rPr>
              <a:t>Datação via decaimento do </a:t>
            </a:r>
            <a:r>
              <a:rPr lang="pt-BR" sz="3200" baseline="30000" dirty="0" smtClean="0">
                <a:solidFill>
                  <a:srgbClr val="FFC000"/>
                </a:solidFill>
              </a:rPr>
              <a:t>238</a:t>
            </a:r>
            <a:r>
              <a:rPr lang="pt-BR" sz="3200" dirty="0" smtClean="0">
                <a:solidFill>
                  <a:srgbClr val="FFC000"/>
                </a:solidFill>
              </a:rPr>
              <a:t>U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87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Fóssil de uma tíbia: </a:t>
            </a:r>
            <a:r>
              <a:rPr lang="en-US" sz="4000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Macrauchenia</a:t>
            </a:r>
            <a:r>
              <a:rPr lang="en-US" sz="40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 </a:t>
            </a:r>
            <a:r>
              <a:rPr lang="en-US" sz="4000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patachonica</a:t>
            </a:r>
            <a:r>
              <a:rPr lang="en-US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i="1" dirty="0"/>
          </a:p>
        </p:txBody>
      </p:sp>
      <p:pic>
        <p:nvPicPr>
          <p:cNvPr id="129026" name="Picture 2" descr="C:\meigikos\Projetos\udelar\fosseis\artigo\Figur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54" y="1772816"/>
            <a:ext cx="6300986" cy="481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510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 Black" pitchFamily="18" charset="0"/>
              </a:rPr>
              <a:t>Distribuição de U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132098" name="Picture 2" descr="C:\meigikos\Projetos\udelar\fosseis\artigo\Figure 3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938"/>
            <a:ext cx="442986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992657" cy="29919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44013" y="5889549"/>
            <a:ext cx="172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 ~ 20.00 anos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17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Espaço Reservado para Conteúdo 13" descr="logo luka 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5875" y="0"/>
            <a:ext cx="6588125" cy="686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66"/>
          <p:cNvSpPr>
            <a:spLocks/>
          </p:cNvSpPr>
          <p:nvPr/>
        </p:nvSpPr>
        <p:spPr bwMode="auto">
          <a:xfrm>
            <a:off x="8215313" y="4572000"/>
            <a:ext cx="549275" cy="555625"/>
          </a:xfrm>
          <a:custGeom>
            <a:avLst/>
            <a:gdLst>
              <a:gd name="T0" fmla="*/ 2147483647 w 437"/>
              <a:gd name="T1" fmla="*/ 2147483647 h 500"/>
              <a:gd name="T2" fmla="*/ 2147483647 w 437"/>
              <a:gd name="T3" fmla="*/ 2147483647 h 500"/>
              <a:gd name="T4" fmla="*/ 2147483647 w 437"/>
              <a:gd name="T5" fmla="*/ 2147483647 h 500"/>
              <a:gd name="T6" fmla="*/ 2147483647 w 437"/>
              <a:gd name="T7" fmla="*/ 2147483647 h 500"/>
              <a:gd name="T8" fmla="*/ 2147483647 w 437"/>
              <a:gd name="T9" fmla="*/ 2147483647 h 500"/>
              <a:gd name="T10" fmla="*/ 0 w 437"/>
              <a:gd name="T11" fmla="*/ 2147483647 h 500"/>
              <a:gd name="T12" fmla="*/ 2147483647 w 437"/>
              <a:gd name="T13" fmla="*/ 2147483647 h 500"/>
              <a:gd name="T14" fmla="*/ 2147483647 w 437"/>
              <a:gd name="T15" fmla="*/ 0 h 500"/>
              <a:gd name="T16" fmla="*/ 2147483647 w 437"/>
              <a:gd name="T17" fmla="*/ 2147483647 h 500"/>
              <a:gd name="T18" fmla="*/ 2147483647 w 437"/>
              <a:gd name="T19" fmla="*/ 2147483647 h 500"/>
              <a:gd name="T20" fmla="*/ 2147483647 w 437"/>
              <a:gd name="T21" fmla="*/ 2147483647 h 500"/>
              <a:gd name="T22" fmla="*/ 2147483647 w 437"/>
              <a:gd name="T23" fmla="*/ 2147483647 h 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7"/>
              <a:gd name="T37" fmla="*/ 0 h 500"/>
              <a:gd name="T38" fmla="*/ 437 w 437"/>
              <a:gd name="T39" fmla="*/ 500 h 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7" h="500">
                <a:moveTo>
                  <a:pt x="263" y="302"/>
                </a:moveTo>
                <a:lnTo>
                  <a:pt x="249" y="500"/>
                </a:lnTo>
                <a:lnTo>
                  <a:pt x="173" y="321"/>
                </a:lnTo>
                <a:lnTo>
                  <a:pt x="16" y="390"/>
                </a:lnTo>
                <a:lnTo>
                  <a:pt x="95" y="253"/>
                </a:lnTo>
                <a:lnTo>
                  <a:pt x="0" y="105"/>
                </a:lnTo>
                <a:lnTo>
                  <a:pt x="173" y="150"/>
                </a:lnTo>
                <a:lnTo>
                  <a:pt x="289" y="0"/>
                </a:lnTo>
                <a:lnTo>
                  <a:pt x="255" y="184"/>
                </a:lnTo>
                <a:lnTo>
                  <a:pt x="437" y="255"/>
                </a:lnTo>
                <a:lnTo>
                  <a:pt x="263" y="302"/>
                </a:lnTo>
                <a:close/>
              </a:path>
            </a:pathLst>
          </a:custGeom>
          <a:solidFill>
            <a:srgbClr val="FF33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ítulo 1"/>
          <p:cNvSpPr>
            <a:spLocks noGrp="1"/>
          </p:cNvSpPr>
          <p:nvPr>
            <p:ph idx="1"/>
          </p:nvPr>
        </p:nvSpPr>
        <p:spPr>
          <a:xfrm>
            <a:off x="3214688" y="4770438"/>
            <a:ext cx="6215062" cy="2087562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pt-BR" sz="11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veuse" pitchFamily="2" charset="0"/>
              </a:rPr>
              <a:t>Lara</a:t>
            </a:r>
          </a:p>
        </p:txBody>
      </p:sp>
      <p:sp>
        <p:nvSpPr>
          <p:cNvPr id="59397" name="CaixaDeTexto 179"/>
          <p:cNvSpPr txBox="1">
            <a:spLocks noChangeArrowheads="1"/>
          </p:cNvSpPr>
          <p:nvPr/>
        </p:nvSpPr>
        <p:spPr bwMode="auto">
          <a:xfrm>
            <a:off x="4906963" y="1125538"/>
            <a:ext cx="38576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>
                <a:solidFill>
                  <a:schemeClr val="bg1"/>
                </a:solidFill>
                <a:latin typeface="Blue Highway Linocut" pitchFamily="2" charset="0"/>
              </a:rPr>
              <a:t>pesquisa interdisciplinar em temas ambientais e da vida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93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57188"/>
            <a:ext cx="7315200" cy="777875"/>
          </a:xfrm>
        </p:spPr>
        <p:txBody>
          <a:bodyPr/>
          <a:lstStyle/>
          <a:p>
            <a:pPr algn="r"/>
            <a:r>
              <a:rPr lang="pt-BR" sz="4000" b="1" smtClean="0">
                <a:solidFill>
                  <a:srgbClr val="FFFFCC"/>
                </a:solidFill>
                <a:latin typeface="Georgia" pitchFamily="18" charset="0"/>
              </a:rPr>
              <a:t>Arranjo Experimental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51038"/>
            <a:ext cx="914400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39940" name="Picture 4" descr="100_03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Meigikos\lara\home page\2008\100_3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595" y="1546569"/>
            <a:ext cx="3385683" cy="3542705"/>
          </a:xfrm>
          <a:prstGeom prst="rect">
            <a:avLst/>
          </a:prstGeom>
          <a:noFill/>
        </p:spPr>
      </p:pic>
      <p:pic>
        <p:nvPicPr>
          <p:cNvPr id="10" name="Picture 2" descr="C:\Meigikos\lara\home page\fotos\IMGP0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55687"/>
            <a:ext cx="3736527" cy="28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 descr="04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25802"/>
            <a:ext cx="3242684" cy="243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520" y="5641901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</a:t>
            </a:r>
            <a:r>
              <a:rPr lang="es-ES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germanio </a:t>
            </a:r>
            <a:r>
              <a:rPr lang="es-ES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hiperpuro</a:t>
            </a:r>
            <a:r>
              <a:rPr lang="es-E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HPGe</a:t>
            </a:r>
            <a:r>
              <a:rPr lang="es-E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1043608" y="404664"/>
            <a:ext cx="81003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s-ES" sz="3200" i="1" dirty="0" err="1" smtClean="0">
                <a:solidFill>
                  <a:srgbClr val="FFFF99"/>
                </a:solidFill>
                <a:latin typeface="Bodoni MT Black" pitchFamily="18" charset="0"/>
              </a:rPr>
              <a:t>Espectrometria</a:t>
            </a:r>
            <a:r>
              <a:rPr lang="es-ES" sz="3200" i="1" dirty="0" smtClean="0">
                <a:solidFill>
                  <a:srgbClr val="FFFF99"/>
                </a:solidFill>
                <a:latin typeface="Bodoni MT Black" pitchFamily="18" charset="0"/>
              </a:rPr>
              <a:t> Gamma</a:t>
            </a:r>
            <a:endParaRPr lang="es-ES" sz="3200" i="1" dirty="0">
              <a:solidFill>
                <a:srgbClr val="FFFF99"/>
              </a:solidFill>
              <a:latin typeface="Bodoni MT Black" pitchFamily="18" charset="0"/>
            </a:endParaRPr>
          </a:p>
          <a:p>
            <a:pPr algn="ctr">
              <a:defRPr/>
            </a:pPr>
            <a:endParaRPr lang="es-ES" sz="3200" i="1" dirty="0">
              <a:solidFill>
                <a:srgbClr val="FFFF99"/>
              </a:solidFill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03648" y="188640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Medidas in situ: </a:t>
            </a:r>
          </a:p>
          <a:p>
            <a:pPr algn="ctr">
              <a:defRPr/>
            </a:pPr>
            <a:r>
              <a:rPr lang="es-ES" sz="3200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espectrometria</a:t>
            </a:r>
            <a:r>
              <a:rPr lang="es-ES" sz="32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 </a:t>
            </a:r>
            <a:r>
              <a:rPr lang="es-ES" sz="32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gamma</a:t>
            </a:r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9080"/>
            <a:ext cx="294059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42" y="1513385"/>
            <a:ext cx="322688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666" y="1493169"/>
            <a:ext cx="2271340" cy="307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62" y="4190252"/>
            <a:ext cx="3724622" cy="26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12242"/>
            <a:ext cx="3026246" cy="199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9" y="5373216"/>
            <a:ext cx="194220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0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04206" y="26064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Espectrometria</a:t>
            </a:r>
            <a:r>
              <a:rPr lang="es-ES" sz="32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 </a:t>
            </a:r>
            <a:r>
              <a:rPr lang="es-ES" sz="32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alfa: </a:t>
            </a:r>
            <a:endParaRPr lang="es-ES" sz="3200" i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  <a:p>
            <a:pPr algn="ctr">
              <a:defRPr/>
            </a:pPr>
            <a:r>
              <a:rPr lang="es-ES" sz="3200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Radonio</a:t>
            </a:r>
            <a:endParaRPr lang="es-ES" sz="3200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359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101" y="1441901"/>
            <a:ext cx="3406154" cy="273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9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56087"/>
            <a:ext cx="3923320" cy="267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94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628800"/>
            <a:ext cx="29622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407005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304206" y="26064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Espectrometria</a:t>
            </a:r>
            <a:r>
              <a:rPr lang="es-ES" sz="32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 </a:t>
            </a:r>
            <a:r>
              <a:rPr lang="es-ES" sz="32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alfa: </a:t>
            </a:r>
            <a:endParaRPr lang="es-ES" sz="3200" i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  <a:p>
            <a:pPr algn="ctr">
              <a:defRPr/>
            </a:pPr>
            <a:r>
              <a:rPr lang="es-ES" sz="3200" i="1" baseline="3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210</a:t>
            </a:r>
            <a:r>
              <a:rPr lang="es-ES" sz="32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Pb, </a:t>
            </a:r>
            <a:r>
              <a:rPr lang="es-ES" sz="3200" i="1" baseline="3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210</a:t>
            </a:r>
            <a:r>
              <a:rPr lang="es-ES" sz="32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Po</a:t>
            </a:r>
            <a:endParaRPr lang="es-ES" sz="3200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360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37072"/>
            <a:ext cx="31908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33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ject Overview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roject Overview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ct Overview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Overview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Overview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 Overview</Template>
  <TotalTime>3680</TotalTime>
  <Words>483</Words>
  <Application>Microsoft Office PowerPoint</Application>
  <PresentationFormat>Apresentação na tela (4:3)</PresentationFormat>
  <Paragraphs>124</Paragraphs>
  <Slides>36</Slides>
  <Notes>25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Design padrão</vt:lpstr>
      <vt:lpstr>Project Overview</vt:lpstr>
      <vt:lpstr>Imagem de bitmap</vt:lpstr>
      <vt:lpstr>PBrush</vt:lpstr>
      <vt:lpstr>Radioecologia  e a Física Nuclear Aplicada ao Meio Ambiente</vt:lpstr>
      <vt:lpstr>Apresentação do PowerPoint</vt:lpstr>
      <vt:lpstr>Radioecologia</vt:lpstr>
      <vt:lpstr>Arranjo Experimental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AMS</vt:lpstr>
      <vt:lpstr>Exemplos de trabalhos </vt:lpstr>
      <vt:lpstr>Geofísica Nuclear - Arqueologia</vt:lpstr>
      <vt:lpstr>Origem geológica de depósitos Quaternários do litoral brasileiro</vt:lpstr>
      <vt:lpstr>Apresentação do PowerPoint</vt:lpstr>
      <vt:lpstr>Diagramas eTh/eU versus eTh/K</vt:lpstr>
      <vt:lpstr>Apresentação do PowerPoint</vt:lpstr>
      <vt:lpstr>Localização e densidade da ocupação sambaqui no Brasil</vt:lpstr>
      <vt:lpstr>Ocupação Pré-Histórica: Sambaquis</vt:lpstr>
      <vt:lpstr>Apresentação do PowerPoint</vt:lpstr>
      <vt:lpstr>Apresentação do PowerPoint</vt:lpstr>
      <vt:lpstr>Apresentação do PowerPoint</vt:lpstr>
      <vt:lpstr>Apresentação do PowerPoint</vt:lpstr>
      <vt:lpstr>Ribeira Bay </vt:lpstr>
      <vt:lpstr>Shorelines Rio de Janeiro City between the subdistricts of Barra de Guaratiba and Leme</vt:lpstr>
      <vt:lpstr>Itaipu Embayment</vt:lpstr>
      <vt:lpstr>Paleontologia</vt:lpstr>
      <vt:lpstr>Apresentação do PowerPoint</vt:lpstr>
      <vt:lpstr>Local Fauna La Paz, Uruguai</vt:lpstr>
      <vt:lpstr>Local Fauna La Paz</vt:lpstr>
      <vt:lpstr>Ossos longos: tíbia</vt:lpstr>
      <vt:lpstr>Problemas</vt:lpstr>
      <vt:lpstr>Fóssil de uma tíbia: Macrauchenia patachonica </vt:lpstr>
      <vt:lpstr>Distribuição de U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Roberto Meigikos</dc:creator>
  <cp:lastModifiedBy>Meigikos</cp:lastModifiedBy>
  <cp:revision>298</cp:revision>
  <dcterms:created xsi:type="dcterms:W3CDTF">2004-08-01T18:58:35Z</dcterms:created>
  <dcterms:modified xsi:type="dcterms:W3CDTF">2012-05-19T14:06:02Z</dcterms:modified>
</cp:coreProperties>
</file>